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2" r:id="rId2"/>
    <p:sldId id="293" r:id="rId3"/>
    <p:sldId id="277" r:id="rId4"/>
    <p:sldId id="278" r:id="rId5"/>
    <p:sldId id="279" r:id="rId6"/>
    <p:sldId id="280" r:id="rId7"/>
    <p:sldId id="281" r:id="rId8"/>
    <p:sldId id="283" r:id="rId9"/>
    <p:sldId id="286" r:id="rId10"/>
    <p:sldId id="287" r:id="rId11"/>
    <p:sldId id="290" r:id="rId12"/>
    <p:sldId id="291" r:id="rId13"/>
    <p:sldId id="294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B2B2B2"/>
    <a:srgbClr val="202020"/>
    <a:srgbClr val="323232"/>
    <a:srgbClr val="CC3300"/>
    <a:srgbClr val="CC0000"/>
    <a:srgbClr val="FF33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88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5" Type="http://schemas.openxmlformats.org/officeDocument/2006/relationships/image" Target="../media/image22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24" Type="http://schemas.openxmlformats.org/officeDocument/2006/relationships/image" Target="../media/image21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14.png"/><Relationship Id="rId19" Type="http://schemas.microsoft.com/office/2007/relationships/hdphoto" Target="../media/hdphoto9.wdp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" b="5471"/>
          <a:stretch>
            <a:fillRect/>
          </a:stretch>
        </p:blipFill>
        <p:spPr>
          <a:xfrm>
            <a:off x="1143" y="0"/>
            <a:ext cx="12192000" cy="4065903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7847361" y="356659"/>
            <a:ext cx="812800" cy="81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0062AC"/>
                </a:solidFill>
              </a:rPr>
              <a:t>+</a:t>
            </a:r>
            <a:endParaRPr lang="zh-CN" altLang="en-US" sz="9600" dirty="0">
              <a:solidFill>
                <a:srgbClr val="0062AC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35968" y="4845145"/>
            <a:ext cx="2352040" cy="74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由点到面</a:t>
            </a:r>
          </a:p>
        </p:txBody>
      </p:sp>
      <p:sp>
        <p:nvSpPr>
          <p:cNvPr id="86" name="矩形 85"/>
          <p:cNvSpPr/>
          <p:nvPr/>
        </p:nvSpPr>
        <p:spPr>
          <a:xfrm>
            <a:off x="2798120" y="5939988"/>
            <a:ext cx="65980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Python base program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4218508" y="4237628"/>
            <a:ext cx="3754983" cy="292376"/>
          </a:xfrm>
          <a:prstGeom prst="roundRect">
            <a:avLst>
              <a:gd name="adj" fmla="val 50000"/>
            </a:avLst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牛爱科技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9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MOSFET</a:t>
            </a:r>
            <a:r>
              <a:rPr lang="zh-CN" altLang="en-US" sz="3200" dirty="0"/>
              <a:t>管开关控制原理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922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三极管是电流驱动的，</a:t>
            </a:r>
            <a:r>
              <a:rPr lang="en-US" altLang="zh-CN" dirty="0"/>
              <a:t>MOSFET</a:t>
            </a:r>
            <a:r>
              <a:rPr lang="zh-CN" altLang="en-US" dirty="0"/>
              <a:t>是电压驱动的，三极管和</a:t>
            </a:r>
            <a:r>
              <a:rPr lang="en-US" altLang="zh-CN" dirty="0"/>
              <a:t>MOS</a:t>
            </a:r>
            <a:r>
              <a:rPr lang="zh-CN" altLang="en-US" dirty="0"/>
              <a:t>管开关电路原则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BJT</a:t>
            </a:r>
            <a:r>
              <a:rPr lang="zh-CN" altLang="en-US" b="1" dirty="0"/>
              <a:t>三极管</a:t>
            </a:r>
            <a:r>
              <a:rPr lang="en-US" altLang="zh-CN" b="1" dirty="0"/>
              <a:t>Transistors</a:t>
            </a:r>
            <a:r>
              <a:rPr lang="zh-CN" altLang="en-US" dirty="0"/>
              <a:t>      只要发射极</a:t>
            </a:r>
            <a:r>
              <a:rPr lang="en-US" altLang="zh-CN" dirty="0"/>
              <a:t>e </a:t>
            </a:r>
            <a:r>
              <a:rPr lang="zh-CN" altLang="en-US" dirty="0"/>
              <a:t>对电源短路 就是电子开关用法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管 发射极</a:t>
            </a:r>
            <a:r>
              <a:rPr lang="en-US" altLang="zh-CN" dirty="0"/>
              <a:t>E </a:t>
            </a:r>
            <a:r>
              <a:rPr lang="zh-CN" altLang="en-US" dirty="0"/>
              <a:t>对电源负极短路</a:t>
            </a:r>
            <a:r>
              <a:rPr lang="en-US" altLang="zh-CN" dirty="0"/>
              <a:t>.  </a:t>
            </a:r>
            <a:r>
              <a:rPr lang="zh-CN" altLang="en-US" dirty="0"/>
              <a:t>低边开关，</a:t>
            </a:r>
            <a:r>
              <a:rPr lang="en-US" altLang="zh-CN" dirty="0"/>
              <a:t>b-e </a:t>
            </a:r>
            <a:r>
              <a:rPr lang="zh-CN" altLang="en-US" dirty="0"/>
              <a:t>正向电流 饱和导通；注，底边</a:t>
            </a:r>
            <a:r>
              <a:rPr lang="en-US" altLang="zh-CN" dirty="0"/>
              <a:t>-</a:t>
            </a:r>
            <a:r>
              <a:rPr lang="zh-CN" altLang="en-US" dirty="0"/>
              <a:t>靠近</a:t>
            </a:r>
            <a:r>
              <a:rPr lang="en-US" altLang="zh-CN" dirty="0"/>
              <a:t>GND</a:t>
            </a:r>
            <a:r>
              <a:rPr lang="zh-CN" altLang="en-US" dirty="0"/>
              <a:t>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P</a:t>
            </a:r>
            <a:r>
              <a:rPr lang="zh-CN" altLang="en-US" dirty="0"/>
              <a:t>管 发射极</a:t>
            </a:r>
            <a:r>
              <a:rPr lang="en-US" altLang="zh-CN" dirty="0"/>
              <a:t>E </a:t>
            </a:r>
            <a:r>
              <a:rPr lang="zh-CN" altLang="en-US" dirty="0"/>
              <a:t>对电源正极短路</a:t>
            </a:r>
            <a:r>
              <a:rPr lang="en-US" altLang="zh-CN" dirty="0"/>
              <a:t>.  </a:t>
            </a:r>
            <a:r>
              <a:rPr lang="zh-CN" altLang="en-US" dirty="0"/>
              <a:t>高边开关，</a:t>
            </a:r>
            <a:r>
              <a:rPr lang="en-US" altLang="zh-CN" dirty="0"/>
              <a:t>b-e </a:t>
            </a:r>
            <a:r>
              <a:rPr lang="zh-CN" altLang="en-US" dirty="0"/>
              <a:t>反向电流 饱和导通；注，高边</a:t>
            </a:r>
            <a:r>
              <a:rPr lang="en-US" altLang="zh-CN" dirty="0"/>
              <a:t>-</a:t>
            </a:r>
            <a:r>
              <a:rPr lang="zh-CN" altLang="en-US" dirty="0"/>
              <a:t>靠近</a:t>
            </a:r>
            <a:r>
              <a:rPr lang="en-US" altLang="zh-CN" dirty="0"/>
              <a:t>VCC</a:t>
            </a:r>
            <a:r>
              <a:rPr lang="zh-CN" altLang="en-US" dirty="0"/>
              <a:t>侧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FET</a:t>
            </a:r>
            <a:r>
              <a:rPr lang="zh-CN" altLang="en-US" b="1" dirty="0"/>
              <a:t>场效应管</a:t>
            </a:r>
            <a:r>
              <a:rPr lang="en-US" altLang="zh-CN" b="1" dirty="0"/>
              <a:t>MOSFET</a:t>
            </a:r>
            <a:r>
              <a:rPr lang="zh-CN" altLang="en-US" dirty="0"/>
              <a:t>  只要源极</a:t>
            </a:r>
            <a:r>
              <a:rPr lang="en-US" altLang="zh-CN" dirty="0"/>
              <a:t>S </a:t>
            </a:r>
            <a:r>
              <a:rPr lang="zh-CN" altLang="en-US" dirty="0"/>
              <a:t>对电源短路 就是电子开关用法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管 源极</a:t>
            </a:r>
            <a:r>
              <a:rPr lang="en-US" altLang="zh-CN" dirty="0"/>
              <a:t>S </a:t>
            </a:r>
            <a:r>
              <a:rPr lang="zh-CN" altLang="en-US" dirty="0"/>
              <a:t>对电源负极短路</a:t>
            </a:r>
            <a:r>
              <a:rPr lang="en-US" altLang="zh-CN" dirty="0"/>
              <a:t>.     </a:t>
            </a:r>
            <a:r>
              <a:rPr lang="zh-CN" altLang="en-US" dirty="0"/>
              <a:t>低边开关，栅</a:t>
            </a:r>
            <a:r>
              <a:rPr lang="en-US" altLang="zh-CN" dirty="0"/>
              <a:t>-</a:t>
            </a:r>
            <a:r>
              <a:rPr lang="zh-CN" altLang="en-US" dirty="0"/>
              <a:t>源 正向电压 导通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P</a:t>
            </a:r>
            <a:r>
              <a:rPr lang="zh-CN" altLang="en-US" dirty="0"/>
              <a:t>管 源极</a:t>
            </a:r>
            <a:r>
              <a:rPr lang="en-US" altLang="zh-CN" dirty="0"/>
              <a:t>S </a:t>
            </a:r>
            <a:r>
              <a:rPr lang="zh-CN" altLang="en-US" dirty="0"/>
              <a:t>对电源正极短路</a:t>
            </a:r>
            <a:r>
              <a:rPr lang="en-US" altLang="zh-CN" dirty="0"/>
              <a:t>.     </a:t>
            </a:r>
            <a:r>
              <a:rPr lang="zh-CN" altLang="en-US" dirty="0"/>
              <a:t>高边开关，栅</a:t>
            </a:r>
            <a:r>
              <a:rPr lang="en-US" altLang="zh-CN" dirty="0"/>
              <a:t>-</a:t>
            </a:r>
            <a:r>
              <a:rPr lang="zh-CN" altLang="en-US" dirty="0"/>
              <a:t>源 反向电压 导通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三极管 </a:t>
            </a:r>
            <a:r>
              <a:rPr lang="en-US" altLang="zh-CN" dirty="0"/>
              <a:t>b-e </a:t>
            </a:r>
            <a:r>
              <a:rPr lang="zh-CN" altLang="en-US" dirty="0"/>
              <a:t>必须有大于 </a:t>
            </a:r>
            <a:r>
              <a:rPr lang="en-US" altLang="zh-CN" dirty="0"/>
              <a:t>C-E </a:t>
            </a:r>
            <a:r>
              <a:rPr lang="zh-CN" altLang="en-US" dirty="0"/>
              <a:t>饱和导通的电流 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场效应管理论上栅</a:t>
            </a:r>
            <a:r>
              <a:rPr lang="en-US" altLang="zh-CN" dirty="0"/>
              <a:t>-</a:t>
            </a:r>
            <a:r>
              <a:rPr lang="zh-CN" altLang="en-US" dirty="0"/>
              <a:t>源有大于 漏</a:t>
            </a:r>
            <a:r>
              <a:rPr lang="en-US" altLang="zh-CN" dirty="0"/>
              <a:t>-</a:t>
            </a:r>
            <a:r>
              <a:rPr lang="zh-CN" altLang="en-US" dirty="0"/>
              <a:t>源导通条件的电压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右图为</a:t>
            </a:r>
            <a:r>
              <a:rPr lang="en-US" altLang="zh-CN" dirty="0"/>
              <a:t>LED</a:t>
            </a:r>
            <a:r>
              <a:rPr lang="zh-CN" altLang="en-US" dirty="0"/>
              <a:t>板局部，</a:t>
            </a:r>
            <a:r>
              <a:rPr lang="en-US" altLang="zh-CN" dirty="0"/>
              <a:t>MOS</a:t>
            </a:r>
            <a:r>
              <a:rPr lang="zh-CN" altLang="en-US" dirty="0"/>
              <a:t>管在高边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25" y="4246272"/>
            <a:ext cx="4202375" cy="130773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点阵编程测试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1&lt;-&gt;2</a:t>
            </a:r>
            <a:r>
              <a:rPr lang="zh-CN" altLang="en-US" dirty="0"/>
              <a:t>交叉，</a:t>
            </a:r>
            <a:r>
              <a:rPr lang="en-US" altLang="zh-CN" dirty="0"/>
              <a:t>7&lt;-&gt;8</a:t>
            </a:r>
            <a:r>
              <a:rPr lang="zh-CN" altLang="en-US" dirty="0"/>
              <a:t>交叉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X1-X8 </a:t>
            </a:r>
            <a:r>
              <a:rPr lang="zh-CN" altLang="en-US" dirty="0"/>
              <a:t>控制行</a:t>
            </a:r>
            <a:r>
              <a:rPr lang="en-US" altLang="zh-CN" dirty="0"/>
              <a:t>(ROW)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Y1-Y8</a:t>
            </a:r>
            <a:r>
              <a:rPr lang="zh-CN" altLang="en-US" dirty="0"/>
              <a:t>控制列</a:t>
            </a:r>
            <a:r>
              <a:rPr lang="en-US" altLang="zh-CN" dirty="0"/>
              <a:t>(COL)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逐行点亮</a:t>
            </a:r>
            <a:r>
              <a:rPr lang="en-US" altLang="zh-CN" dirty="0"/>
              <a:t>LED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617439" y="1584008"/>
            <a:ext cx="7714252" cy="4654623"/>
            <a:chOff x="3617439" y="1584008"/>
            <a:chExt cx="7714252" cy="465462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439" y="1584008"/>
              <a:ext cx="7714252" cy="465462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6179" y="5472113"/>
              <a:ext cx="2124075" cy="70485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6272" r="8793"/>
          <a:stretch>
            <a:fillRect/>
          </a:stretch>
        </p:blipFill>
        <p:spPr>
          <a:xfrm>
            <a:off x="647700" y="3536247"/>
            <a:ext cx="2955474" cy="173774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点阵显示字母</a:t>
            </a:r>
            <a:r>
              <a:rPr lang="en-US" altLang="zh-CN" sz="3200" dirty="0"/>
              <a:t>R</a:t>
            </a:r>
            <a:endParaRPr lang="zh-CN" altLang="en-US" sz="3200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736905" y="1584008"/>
            <a:ext cx="10515600" cy="4351338"/>
          </a:xfrm>
        </p:spPr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为显示字母</a:t>
            </a:r>
            <a:r>
              <a:rPr lang="en-US" altLang="zh-CN" dirty="0"/>
              <a:t>R</a:t>
            </a:r>
          </a:p>
          <a:p>
            <a:r>
              <a:rPr lang="zh-CN" altLang="en-US" dirty="0"/>
              <a:t>自己动手依次显示</a:t>
            </a:r>
            <a:r>
              <a:rPr lang="en-US" altLang="zh-CN" dirty="0"/>
              <a:t>0-9</a:t>
            </a:r>
          </a:p>
          <a:p>
            <a:r>
              <a:rPr lang="zh-CN" altLang="en-US" dirty="0"/>
              <a:t>自己动手滚动显示</a:t>
            </a:r>
            <a:r>
              <a:rPr lang="en-US" altLang="zh-CN" dirty="0"/>
              <a:t>0-9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750" y="1988027"/>
            <a:ext cx="2653081" cy="3535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49" y="2913657"/>
            <a:ext cx="2962275" cy="2609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4" y="1980207"/>
            <a:ext cx="3362325" cy="354330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 smtClean="0"/>
              <a:t>点阵代码举例：</a:t>
            </a:r>
            <a:r>
              <a:rPr lang="en-US" altLang="zh-CN" sz="3200" dirty="0" smtClean="0"/>
              <a:t>0</a:t>
            </a:r>
            <a:r>
              <a:rPr lang="zh-CN" altLang="en-US" sz="3200" dirty="0"/>
              <a:t>、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和滚动</a:t>
            </a:r>
            <a:endParaRPr lang="zh-CN" altLang="en-US" sz="3200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7919454" y="6126878"/>
            <a:ext cx="2954292" cy="404019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显示数字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26" y="3879607"/>
            <a:ext cx="2741548" cy="2210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96" y="995963"/>
            <a:ext cx="3325969" cy="2210614"/>
          </a:xfrm>
          <a:prstGeom prst="rect">
            <a:avLst/>
          </a:prstGeom>
        </p:spPr>
      </p:pic>
      <p:sp>
        <p:nvSpPr>
          <p:cNvPr id="12" name="内容占位符 12"/>
          <p:cNvSpPr txBox="1">
            <a:spLocks/>
          </p:cNvSpPr>
          <p:nvPr/>
        </p:nvSpPr>
        <p:spPr>
          <a:xfrm>
            <a:off x="7831034" y="3206577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显示字母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4" name="内容占位符 12"/>
          <p:cNvSpPr txBox="1">
            <a:spLocks/>
          </p:cNvSpPr>
          <p:nvPr/>
        </p:nvSpPr>
        <p:spPr>
          <a:xfrm>
            <a:off x="1963538" y="5108513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滚动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2" y="1584008"/>
            <a:ext cx="6230264" cy="3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8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 flipH="1">
            <a:off x="34367" y="494156"/>
            <a:ext cx="12157633" cy="768087"/>
            <a:chOff x="-63124" y="953937"/>
            <a:chExt cx="9118225" cy="576065"/>
          </a:xfrm>
        </p:grpSpPr>
        <p:grpSp>
          <p:nvGrpSpPr>
            <p:cNvPr id="95" name="组合 94"/>
            <p:cNvGrpSpPr/>
            <p:nvPr/>
          </p:nvGrpSpPr>
          <p:grpSpPr>
            <a:xfrm>
              <a:off x="-63124" y="953937"/>
              <a:ext cx="9118225" cy="576065"/>
              <a:chOff x="-692311" y="1033839"/>
              <a:chExt cx="9118225" cy="576065"/>
            </a:xfrm>
          </p:grpSpPr>
          <p:sp>
            <p:nvSpPr>
              <p:cNvPr id="96" name="文本框 10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211782" y="1033839"/>
                <a:ext cx="1214132" cy="576065"/>
              </a:xfrm>
              <a:prstGeom prst="rect">
                <a:avLst/>
              </a:prstGeom>
              <a:noFill/>
            </p:spPr>
            <p:txBody>
              <a:bodyPr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800" b="1" spc="400" dirty="0">
                    <a:solidFill>
                      <a:srgbClr val="44546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目录</a:t>
                </a:r>
              </a:p>
            </p:txBody>
          </p:sp>
          <p:cxnSp>
            <p:nvCxnSpPr>
              <p:cNvPr id="97" name="直接连接符 96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-692311" y="1506538"/>
                <a:ext cx="7991635" cy="0"/>
              </a:xfrm>
              <a:prstGeom prst="line">
                <a:avLst/>
              </a:prstGeom>
              <a:ln w="38100">
                <a:solidFill>
                  <a:srgbClr val="4454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矩形 97"/>
            <p:cNvSpPr/>
            <p:nvPr/>
          </p:nvSpPr>
          <p:spPr>
            <a:xfrm>
              <a:off x="6598601" y="1057304"/>
              <a:ext cx="1425893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zh-CN" sz="2400" spc="400" dirty="0">
                  <a:solidFill>
                    <a:srgbClr val="445469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</a:p>
          </p:txBody>
        </p:sp>
      </p:grpSp>
      <p:sp>
        <p:nvSpPr>
          <p:cNvPr id="101" name="TextBox 198"/>
          <p:cNvSpPr txBox="1"/>
          <p:nvPr/>
        </p:nvSpPr>
        <p:spPr>
          <a:xfrm>
            <a:off x="1853377" y="268948"/>
            <a:ext cx="3101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</a:rPr>
              <a:t>Success Words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2</a:t>
            </a:fld>
            <a:endParaRPr lang="zh-CN" altLang="en-US" sz="1600"/>
          </a:p>
        </p:txBody>
      </p:sp>
      <p:sp>
        <p:nvSpPr>
          <p:cNvPr id="99" name="矩形 217"/>
          <p:cNvSpPr>
            <a:spLocks noChangeArrowheads="1"/>
          </p:cNvSpPr>
          <p:nvPr/>
        </p:nvSpPr>
        <p:spPr bwMode="auto">
          <a:xfrm>
            <a:off x="772249" y="2101056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第一部分</a:t>
            </a:r>
          </a:p>
        </p:txBody>
      </p:sp>
      <p:sp>
        <p:nvSpPr>
          <p:cNvPr id="102" name="矩形 101"/>
          <p:cNvSpPr/>
          <p:nvPr/>
        </p:nvSpPr>
        <p:spPr bwMode="auto">
          <a:xfrm>
            <a:off x="4079776" y="2030480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LED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屏幕简介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03" name="任意多边形 221"/>
          <p:cNvSpPr/>
          <p:nvPr/>
        </p:nvSpPr>
        <p:spPr>
          <a:xfrm rot="2700000">
            <a:off x="3371659" y="2336332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任意多边形 222"/>
          <p:cNvSpPr/>
          <p:nvPr/>
        </p:nvSpPr>
        <p:spPr>
          <a:xfrm rot="2700000">
            <a:off x="3310357" y="2258500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5" name="矩形 217"/>
          <p:cNvSpPr>
            <a:spLocks noChangeArrowheads="1"/>
          </p:cNvSpPr>
          <p:nvPr/>
        </p:nvSpPr>
        <p:spPr bwMode="auto">
          <a:xfrm>
            <a:off x="772249" y="3060825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第二部分</a:t>
            </a:r>
          </a:p>
        </p:txBody>
      </p:sp>
      <p:sp>
        <p:nvSpPr>
          <p:cNvPr id="106" name="矩形 105"/>
          <p:cNvSpPr/>
          <p:nvPr/>
        </p:nvSpPr>
        <p:spPr bwMode="auto">
          <a:xfrm>
            <a:off x="4079776" y="2990249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屏幕的本质</a:t>
            </a: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——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点阵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07" name="任意多边形 221"/>
          <p:cNvSpPr/>
          <p:nvPr/>
        </p:nvSpPr>
        <p:spPr>
          <a:xfrm rot="2700000">
            <a:off x="3386491" y="3296101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8" name="任意多边形 222"/>
          <p:cNvSpPr/>
          <p:nvPr/>
        </p:nvSpPr>
        <p:spPr>
          <a:xfrm rot="2700000">
            <a:off x="3310357" y="3218269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9" name="矩形 217"/>
          <p:cNvSpPr>
            <a:spLocks noChangeArrowheads="1"/>
          </p:cNvSpPr>
          <p:nvPr/>
        </p:nvSpPr>
        <p:spPr bwMode="auto">
          <a:xfrm>
            <a:off x="772249" y="4117280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第三部分</a:t>
            </a:r>
          </a:p>
        </p:txBody>
      </p:sp>
      <p:sp>
        <p:nvSpPr>
          <p:cNvPr id="110" name="矩形 109"/>
          <p:cNvSpPr/>
          <p:nvPr/>
        </p:nvSpPr>
        <p:spPr bwMode="auto">
          <a:xfrm>
            <a:off x="4079776" y="4046704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LDO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简介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1" name="任意多边形 221"/>
          <p:cNvSpPr/>
          <p:nvPr/>
        </p:nvSpPr>
        <p:spPr>
          <a:xfrm rot="2700000">
            <a:off x="3371659" y="4352556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2" name="任意多边形 222"/>
          <p:cNvSpPr/>
          <p:nvPr/>
        </p:nvSpPr>
        <p:spPr>
          <a:xfrm rot="2700000">
            <a:off x="3310357" y="4274724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17"/>
          <p:cNvSpPr>
            <a:spLocks noChangeArrowheads="1"/>
          </p:cNvSpPr>
          <p:nvPr/>
        </p:nvSpPr>
        <p:spPr bwMode="auto">
          <a:xfrm>
            <a:off x="750236" y="5147673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第四部分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4057763" y="5077097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LED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点阵编程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任意多边形 221"/>
          <p:cNvSpPr/>
          <p:nvPr/>
        </p:nvSpPr>
        <p:spPr>
          <a:xfrm rot="2700000">
            <a:off x="3349645" y="5382949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任意多边形 222"/>
          <p:cNvSpPr/>
          <p:nvPr/>
        </p:nvSpPr>
        <p:spPr>
          <a:xfrm rot="2700000">
            <a:off x="3288344" y="5305117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常见的</a:t>
            </a:r>
            <a:r>
              <a:rPr lang="en-US" altLang="zh-CN" sz="3200" dirty="0"/>
              <a:t>LED</a:t>
            </a:r>
            <a:r>
              <a:rPr lang="zh-CN" altLang="en-US" sz="3200" dirty="0"/>
              <a:t>显示屏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r>
              <a:rPr lang="zh-CN" altLang="en-US" dirty="0"/>
              <a:t>公交报站</a:t>
            </a:r>
            <a:endParaRPr lang="en-US" altLang="zh-CN" dirty="0"/>
          </a:p>
          <a:p>
            <a:r>
              <a:rPr lang="zh-CN" altLang="en-US" dirty="0"/>
              <a:t>车站信息</a:t>
            </a:r>
            <a:endParaRPr lang="en-US" altLang="zh-CN" dirty="0"/>
          </a:p>
          <a:p>
            <a:r>
              <a:rPr lang="zh-CN" altLang="en-US" dirty="0"/>
              <a:t>广告招牌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5962475" y="1406192"/>
            <a:ext cx="5181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056" name="Picture 8" descr="æ¥çæºå¾å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10082" b="25311"/>
          <a:stretch>
            <a:fillRect/>
          </a:stretch>
        </p:blipFill>
        <p:spPr bwMode="auto">
          <a:xfrm>
            <a:off x="2071557" y="1462616"/>
            <a:ext cx="9334500" cy="16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æ¥çæºå¾å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6" b="42019"/>
          <a:stretch>
            <a:fillRect/>
          </a:stretch>
        </p:blipFill>
        <p:spPr bwMode="auto">
          <a:xfrm>
            <a:off x="2071557" y="3192882"/>
            <a:ext cx="9334500" cy="27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4282" r="14190" b="40427"/>
          <a:stretch>
            <a:fillRect/>
          </a:stretch>
        </p:blipFill>
        <p:spPr bwMode="auto">
          <a:xfrm>
            <a:off x="4585807" y="4900211"/>
            <a:ext cx="6820250" cy="104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点阵字符显示原理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10515600" cy="4351338"/>
          </a:xfrm>
        </p:spPr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/>
              <a:t>点阵通过发光二极管组成，以灯珠亮灭来显示文字，图片，动画，视频等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79" y="2773839"/>
            <a:ext cx="1924050" cy="197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29" y="2773839"/>
            <a:ext cx="1924050" cy="1950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4" y="2780189"/>
            <a:ext cx="1924050" cy="191712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需要过多的</a:t>
            </a:r>
            <a:r>
              <a:rPr lang="en-US" altLang="zh-CN" sz="3200" dirty="0"/>
              <a:t>IO</a:t>
            </a:r>
            <a:r>
              <a:rPr lang="zh-CN" altLang="en-US" sz="3200" dirty="0"/>
              <a:t>控制</a:t>
            </a:r>
            <a:r>
              <a:rPr lang="en-US" altLang="zh-CN" sz="3200" dirty="0"/>
              <a:t>LED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10627104" cy="4351338"/>
          </a:xfrm>
        </p:spPr>
        <p:txBody>
          <a:bodyPr/>
          <a:lstStyle/>
          <a:p>
            <a:r>
              <a:rPr lang="zh-CN" altLang="en-US" dirty="0"/>
              <a:t>例如一个</a:t>
            </a:r>
            <a:r>
              <a:rPr lang="en-US" altLang="zh-CN" dirty="0"/>
              <a:t>8x8</a:t>
            </a:r>
            <a:r>
              <a:rPr lang="zh-CN" altLang="en-US" dirty="0"/>
              <a:t>的阵列，需要</a:t>
            </a:r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GPIO                        </a:t>
            </a:r>
            <a:r>
              <a:rPr lang="zh-CN" altLang="en-US" b="1" dirty="0"/>
              <a:t>解决方法：</a:t>
            </a:r>
            <a:r>
              <a:rPr lang="zh-CN" altLang="en-US" dirty="0"/>
              <a:t>行列扫描，需要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</a:p>
        </p:txBody>
      </p:sp>
      <p:pic>
        <p:nvPicPr>
          <p:cNvPr id="3074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/>
          <a:stretch>
            <a:fillRect/>
          </a:stretch>
        </p:blipFill>
        <p:spPr bwMode="auto">
          <a:xfrm>
            <a:off x="647700" y="2231471"/>
            <a:ext cx="9529893" cy="32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LED</a:t>
            </a:r>
            <a:r>
              <a:rPr lang="zh-CN" altLang="en-US" dirty="0"/>
              <a:t>分</a:t>
            </a:r>
            <a:r>
              <a:rPr lang="zh-CN" altLang="en-US" b="1" dirty="0"/>
              <a:t>共阳极</a:t>
            </a:r>
            <a:r>
              <a:rPr lang="zh-CN" altLang="en-US" dirty="0"/>
              <a:t>和共阴极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LED</a:t>
            </a:r>
            <a:r>
              <a:rPr lang="zh-CN" altLang="en-US" dirty="0"/>
              <a:t>点阵内部原理图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508828" y="1584008"/>
            <a:ext cx="5181600" cy="4351338"/>
          </a:xfrm>
        </p:spPr>
        <p:txBody>
          <a:bodyPr/>
          <a:lstStyle/>
          <a:p>
            <a:r>
              <a:rPr lang="zh-CN" altLang="en-US" dirty="0"/>
              <a:t>实物图</a:t>
            </a:r>
          </a:p>
        </p:txBody>
      </p:sp>
      <p:pic>
        <p:nvPicPr>
          <p:cNvPr id="1032" name="Picture 8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88" y="21895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9" t="13447"/>
          <a:stretch>
            <a:fillRect/>
          </a:stretch>
        </p:blipFill>
        <p:spPr bwMode="auto">
          <a:xfrm>
            <a:off x="712540" y="2432807"/>
            <a:ext cx="5731448" cy="36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点阵电路板</a:t>
            </a:r>
            <a:r>
              <a:rPr lang="en-US" altLang="zh-CN" sz="3200" dirty="0"/>
              <a:t>-</a:t>
            </a:r>
            <a:r>
              <a:rPr lang="zh-CN" altLang="en-US" sz="3200" dirty="0"/>
              <a:t>清单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</p:nvPr>
        </p:nvGraphicFramePr>
        <p:xfrm>
          <a:off x="781924" y="1381262"/>
          <a:ext cx="976303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56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规格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位号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 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PCB</a:t>
                      </a:r>
                      <a:r>
                        <a:rPr lang="zh-CN" altLang="en-US" dirty="0"/>
                        <a:t>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10uF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C1,C2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1N5819W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8X8</a:t>
                      </a:r>
                      <a:r>
                        <a:rPr lang="zh-CN" altLang="en-US" dirty="0"/>
                        <a:t>点阵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RJ48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J3,J4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BSS84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Q1-Q8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8/10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1KΩ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R1-R21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21/25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AMS1117-3.3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4.5*4.5</a:t>
                      </a:r>
                      <a:r>
                        <a:rPr lang="zh-CN" altLang="en-US" dirty="0"/>
                        <a:t>按键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S1-S4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4/4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8p</a:t>
                      </a:r>
                      <a:r>
                        <a:rPr lang="zh-CN" altLang="en-US" dirty="0"/>
                        <a:t>单排插针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磁柱、螺丝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4/4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点阵电路板</a:t>
            </a:r>
            <a:r>
              <a:rPr lang="en-US" altLang="zh-CN" sz="3200" dirty="0"/>
              <a:t>-</a:t>
            </a:r>
            <a:r>
              <a:rPr lang="zh-CN" altLang="en-US" sz="3200" dirty="0"/>
              <a:t>焊接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352384"/>
            <a:ext cx="361541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贴片类</a:t>
            </a:r>
            <a:r>
              <a:rPr lang="en-US" altLang="zh-CN" dirty="0"/>
              <a:t>2</a:t>
            </a:r>
            <a:r>
              <a:rPr lang="zh-CN" altLang="en-US" dirty="0"/>
              <a:t>脚器件焊接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二极管为例，电阻，电容类同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贴片类</a:t>
            </a:r>
            <a:r>
              <a:rPr lang="en-US" altLang="zh-CN" dirty="0"/>
              <a:t>3</a:t>
            </a:r>
            <a:r>
              <a:rPr lang="zh-CN" altLang="en-US" dirty="0"/>
              <a:t>脚器件焊接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三极管为例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电源芯片焊接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其他直插类器件焊接；点阵应装在单排插座再焊接，防止插座歪扭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4390670" y="1160610"/>
            <a:ext cx="5181600" cy="1325563"/>
          </a:xfrm>
        </p:spPr>
        <p:txBody>
          <a:bodyPr/>
          <a:lstStyle/>
          <a:p>
            <a:r>
              <a:rPr lang="zh-CN" altLang="en-US" dirty="0"/>
              <a:t>二极管：确认方向，焊接</a:t>
            </a:r>
            <a:r>
              <a:rPr lang="en-US" altLang="zh-CN" dirty="0"/>
              <a:t>1</a:t>
            </a:r>
            <a:r>
              <a:rPr lang="zh-CN" altLang="en-US" dirty="0"/>
              <a:t>脚，焊接</a:t>
            </a:r>
            <a:r>
              <a:rPr lang="en-US" altLang="zh-CN" dirty="0"/>
              <a:t>2</a:t>
            </a:r>
            <a:r>
              <a:rPr lang="zh-CN" altLang="en-US" dirty="0"/>
              <a:t>脚</a:t>
            </a:r>
          </a:p>
        </p:txBody>
      </p:sp>
      <p:sp>
        <p:nvSpPr>
          <p:cNvPr id="5" name="内容占位符 6"/>
          <p:cNvSpPr txBox="1"/>
          <p:nvPr/>
        </p:nvSpPr>
        <p:spPr>
          <a:xfrm>
            <a:off x="4390670" y="2865272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三极管：焊接</a:t>
            </a:r>
            <a:r>
              <a:rPr lang="en-US" altLang="zh-CN" dirty="0"/>
              <a:t>1</a:t>
            </a:r>
            <a:r>
              <a:rPr lang="zh-CN" altLang="en-US" dirty="0"/>
              <a:t>脚，焊接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脚</a:t>
            </a:r>
          </a:p>
        </p:txBody>
      </p:sp>
      <p:sp>
        <p:nvSpPr>
          <p:cNvPr id="8" name="内容占位符 6"/>
          <p:cNvSpPr txBox="1"/>
          <p:nvPr/>
        </p:nvSpPr>
        <p:spPr>
          <a:xfrm>
            <a:off x="4427840" y="4711717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电源芯片：焊接</a:t>
            </a:r>
            <a:r>
              <a:rPr lang="en-US" altLang="zh-CN" dirty="0"/>
              <a:t>1</a:t>
            </a:r>
            <a:r>
              <a:rPr lang="zh-CN" altLang="en-US" dirty="0"/>
              <a:t>脚，焊接其他脚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607627" y="1692201"/>
            <a:ext cx="6555673" cy="1344027"/>
            <a:chOff x="3740333" y="2115599"/>
            <a:chExt cx="6555673" cy="134402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2134062"/>
              <a:ext cx="1634652" cy="12964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8022" y="2134062"/>
              <a:ext cx="1386649" cy="13255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7708" y="2116430"/>
              <a:ext cx="1570306" cy="13431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4976" y="2115599"/>
              <a:ext cx="1591030" cy="1313401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607627" y="3372691"/>
            <a:ext cx="5129367" cy="1477221"/>
            <a:chOff x="3740333" y="3502475"/>
            <a:chExt cx="5129367" cy="147722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3502476"/>
              <a:ext cx="1634652" cy="145560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12155" y="3502476"/>
              <a:ext cx="965451" cy="145560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117989" y="3799263"/>
              <a:ext cx="1477220" cy="88364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35592" y="3502475"/>
              <a:ext cx="1534108" cy="145560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607627" y="5161268"/>
            <a:ext cx="4702747" cy="1211784"/>
            <a:chOff x="3740333" y="5291052"/>
            <a:chExt cx="4702747" cy="121178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5323658"/>
              <a:ext cx="1905458" cy="117167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5578" y="5323658"/>
              <a:ext cx="1216994" cy="117917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26085" y="5291052"/>
              <a:ext cx="1216995" cy="1204285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012" y="4605081"/>
            <a:ext cx="1780350" cy="166148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25521" y="4605081"/>
            <a:ext cx="1789677" cy="166148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什么是</a:t>
            </a:r>
            <a:r>
              <a:rPr lang="en-US" altLang="zh-CN" sz="3200" dirty="0"/>
              <a:t>LDO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9221"/>
            <a:ext cx="10515600" cy="4752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即</a:t>
            </a:r>
            <a:r>
              <a:rPr lang="en-US" altLang="zh-CN" dirty="0"/>
              <a:t>low dropout regulator</a:t>
            </a:r>
            <a:r>
              <a:rPr lang="zh-CN" altLang="en-US" dirty="0"/>
              <a:t>，是一种低压差线性稳压器。这是相对于传统的线性稳压器来说的。传统的线性稳压器，如</a:t>
            </a:r>
            <a:r>
              <a:rPr lang="en-US" altLang="zh-CN" dirty="0"/>
              <a:t>78XX</a:t>
            </a:r>
            <a:r>
              <a:rPr lang="zh-CN" altLang="en-US" dirty="0"/>
              <a:t>系列的芯片都要求输入电压要比输出电压至少高出</a:t>
            </a:r>
            <a:r>
              <a:rPr lang="en-US" altLang="zh-CN" dirty="0"/>
              <a:t>2V~3V</a:t>
            </a:r>
            <a:r>
              <a:rPr lang="zh-CN" altLang="en-US" dirty="0"/>
              <a:t>，否则就不能正常工作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右图为</a:t>
            </a:r>
            <a:r>
              <a:rPr lang="en-US" altLang="zh-CN" dirty="0"/>
              <a:t>LDO</a:t>
            </a:r>
            <a:r>
              <a:rPr lang="zh-CN" altLang="en-US" dirty="0"/>
              <a:t>，由调整管</a:t>
            </a:r>
            <a:r>
              <a:rPr lang="en-US" altLang="zh-CN" dirty="0"/>
              <a:t>VT</a:t>
            </a:r>
            <a:r>
              <a:rPr lang="zh-CN" altLang="en-US" dirty="0"/>
              <a:t>、取样电阻</a:t>
            </a:r>
            <a:r>
              <a:rPr lang="en-US" altLang="zh-CN" dirty="0"/>
              <a:t>R1</a:t>
            </a:r>
            <a:r>
              <a:rPr lang="zh-CN" altLang="en-US" dirty="0"/>
              <a:t>和</a:t>
            </a:r>
            <a:r>
              <a:rPr lang="en-US" altLang="zh-CN" dirty="0"/>
              <a:t>R2</a:t>
            </a:r>
            <a:r>
              <a:rPr lang="zh-CN" altLang="en-US" dirty="0"/>
              <a:t>、比较放大器</a:t>
            </a:r>
            <a:r>
              <a:rPr lang="en-US" altLang="zh-CN" dirty="0"/>
              <a:t>A</a:t>
            </a:r>
            <a:r>
              <a:rPr lang="zh-CN" altLang="en-US" dirty="0"/>
              <a:t>组成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常用于输入、输出电压差较小的情况，几十毫伏</a:t>
            </a:r>
            <a:r>
              <a:rPr lang="en-US" altLang="zh-CN" dirty="0"/>
              <a:t>~</a:t>
            </a:r>
            <a:r>
              <a:rPr lang="zh-CN" altLang="en-US" dirty="0"/>
              <a:t>几伏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更大压差情况例如输入大于输出十几甚至几十伏特，情况下多使用</a:t>
            </a:r>
            <a:r>
              <a:rPr lang="en-US" altLang="zh-CN" dirty="0"/>
              <a:t>DC/DC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DC/DC</a:t>
            </a:r>
            <a:r>
              <a:rPr lang="zh-CN" altLang="en-US" dirty="0"/>
              <a:t>表示的是高压（低压）直流电源变换为低压（高压）直流电源，</a:t>
            </a:r>
            <a:r>
              <a:rPr lang="en-US" altLang="zh-CN" dirty="0"/>
              <a:t>DC(</a:t>
            </a:r>
            <a:r>
              <a:rPr lang="zh-CN" altLang="en-US" dirty="0"/>
              <a:t>直流</a:t>
            </a:r>
            <a:r>
              <a:rPr lang="en-US" altLang="zh-CN" dirty="0"/>
              <a:t>)</a:t>
            </a:r>
            <a:r>
              <a:rPr lang="zh-CN" altLang="en-US" dirty="0"/>
              <a:t>是相对于家用市电</a:t>
            </a:r>
            <a:r>
              <a:rPr lang="en-US" altLang="zh-CN" dirty="0"/>
              <a:t>AC</a:t>
            </a:r>
            <a:r>
              <a:rPr lang="zh-CN" altLang="en-US" dirty="0"/>
              <a:t>（交流）的。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：噪声低，成本低，效率随压差增大而降低，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DC/DC</a:t>
            </a:r>
            <a:r>
              <a:rPr lang="zh-CN" altLang="en-US" dirty="0"/>
              <a:t>：噪声较高，成本较高，效率高，可以升压或降压</a:t>
            </a:r>
          </a:p>
        </p:txBody>
      </p:sp>
      <p:pic>
        <p:nvPicPr>
          <p:cNvPr id="7170" name="Picture 2" descr="https://gss1.bdstatic.com/9vo3dSag_xI4khGkpoWK1HF6hhy/baike/s%3D250/sign=2318d78f05f431adb8d2443c7b37ac0f/8cb1cb13495409234cfb51639b58d109b3de49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0" y="2354860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3091036"/>
  <p:tag name="MH_LIBRARY" val="GRAPHIC"/>
  <p:tag name="MH_ORDER" val="文本框 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3091036"/>
  <p:tag name="MH_LIBRARY" val="GRAPHIC"/>
  <p:tag name="MH_ORDER" val="Straight Connector 12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541</Words>
  <Application>Microsoft Office PowerPoint</Application>
  <PresentationFormat>宽屏</PresentationFormat>
  <Paragraphs>125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Raleway</vt:lpstr>
      <vt:lpstr>等线</vt:lpstr>
      <vt:lpstr>宋体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常见的LED显示屏</vt:lpstr>
      <vt:lpstr>LED点阵字符显示原理</vt:lpstr>
      <vt:lpstr>需要过多的IO控制LED</vt:lpstr>
      <vt:lpstr>LED点阵介绍</vt:lpstr>
      <vt:lpstr>LED点阵电路板-清单</vt:lpstr>
      <vt:lpstr>LED点阵电路板-焊接</vt:lpstr>
      <vt:lpstr>什么是LDO</vt:lpstr>
      <vt:lpstr>MOSFET管开关控制原理</vt:lpstr>
      <vt:lpstr>LED点阵编程测试</vt:lpstr>
      <vt:lpstr>LED点阵显示字母R</vt:lpstr>
      <vt:lpstr>LED点阵代码举例：0、A和滚动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hasee</cp:lastModifiedBy>
  <cp:revision>1353</cp:revision>
  <dcterms:created xsi:type="dcterms:W3CDTF">2019-01-29T07:56:00Z</dcterms:created>
  <dcterms:modified xsi:type="dcterms:W3CDTF">2019-03-14T05:58:12Z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